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85" r:id="rId3"/>
    <p:sldId id="287" r:id="rId4"/>
    <p:sldId id="275" r:id="rId5"/>
    <p:sldId id="257" r:id="rId6"/>
    <p:sldId id="263" r:id="rId7"/>
    <p:sldId id="280" r:id="rId8"/>
    <p:sldId id="281" r:id="rId9"/>
    <p:sldId id="277" r:id="rId10"/>
    <p:sldId id="282" r:id="rId11"/>
    <p:sldId id="283" r:id="rId12"/>
    <p:sldId id="284" r:id="rId13"/>
    <p:sldId id="279" r:id="rId14"/>
    <p:sldId id="268" r:id="rId15"/>
    <p:sldId id="267" r:id="rId16"/>
    <p:sldId id="266" r:id="rId17"/>
    <p:sldId id="274" r:id="rId18"/>
    <p:sldId id="270" r:id="rId19"/>
  </p:sldIdLst>
  <p:sldSz cx="9144000" cy="5715000" type="screen16x10"/>
  <p:notesSz cx="6858000" cy="9144000"/>
  <p:embeddedFontLst>
    <p:embeddedFont>
      <p:font typeface="Fira Code" panose="020B0809050000020004" pitchFamily="49" charset="0"/>
      <p:regular r:id="rId21"/>
      <p:bold r:id="rId22"/>
    </p:embeddedFont>
    <p:embeddedFont>
      <p:font typeface="Fira Code Light" panose="020B0809050000020004" pitchFamily="49" charset="0"/>
      <p:regular r:id="rId23"/>
      <p:bold r:id="rId24"/>
    </p:embeddedFont>
    <p:embeddedFont>
      <p:font typeface="Ubuntu" panose="020B0504030602030204" pitchFamily="34" charset="0"/>
      <p:regular r:id="rId25"/>
      <p:bold r:id="rId26"/>
      <p:italic r:id="rId27"/>
      <p:boldItalic r:id="rId28"/>
    </p:embeddedFont>
    <p:embeddedFont>
      <p:font typeface="Ubuntu Light" panose="020B0304030602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01A550A-F3EC-4E57-8749-534C4DD7DC3E}">
          <p14:sldIdLst>
            <p14:sldId id="256"/>
            <p14:sldId id="285"/>
            <p14:sldId id="287"/>
            <p14:sldId id="275"/>
            <p14:sldId id="257"/>
            <p14:sldId id="263"/>
            <p14:sldId id="280"/>
            <p14:sldId id="281"/>
            <p14:sldId id="277"/>
            <p14:sldId id="282"/>
            <p14:sldId id="283"/>
            <p14:sldId id="284"/>
            <p14:sldId id="279"/>
            <p14:sldId id="268"/>
            <p14:sldId id="267"/>
            <p14:sldId id="266"/>
            <p14:sldId id="274"/>
          </p14:sldIdLst>
        </p14:section>
        <p14:section name="slides_reuso" id="{0911872A-F678-46C5-8E60-6596B95BA8FF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88158" autoAdjust="0"/>
  </p:normalViewPr>
  <p:slideViewPr>
    <p:cSldViewPr snapToGrid="0">
      <p:cViewPr varScale="1">
        <p:scale>
          <a:sx n="87" d="100"/>
          <a:sy n="87" d="100"/>
        </p:scale>
        <p:origin x="696" y="16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Repositório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Commit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340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166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61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29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899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427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– </a:t>
            </a:r>
            <a:r>
              <a:rPr lang="en-US" dirty="0" err="1"/>
              <a:t>Desmarcar</a:t>
            </a:r>
            <a:r>
              <a:rPr lang="en-US" dirty="0"/>
              <a:t> </a:t>
            </a:r>
            <a:r>
              <a:rPr lang="en-US" dirty="0" err="1"/>
              <a:t>opção</a:t>
            </a:r>
            <a:r>
              <a:rPr lang="en-US" dirty="0"/>
              <a:t> Only show new options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– Mudar para override default branch </a:t>
            </a:r>
            <a:r>
              <a:rPr lang="en-US" dirty="0" err="1"/>
              <a:t>passando</a:t>
            </a:r>
            <a:r>
              <a:rPr lang="en-US" dirty="0"/>
              <a:t> main que é o novo </a:t>
            </a:r>
            <a:r>
              <a:rPr lang="en-US" dirty="0" err="1"/>
              <a:t>padrão</a:t>
            </a:r>
            <a:r>
              <a:rPr lang="en-US" dirty="0"/>
              <a:t> do </a:t>
            </a:r>
            <a:r>
              <a:rPr lang="en-US" dirty="0" err="1"/>
              <a:t>github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– Mudar o path para </a:t>
            </a:r>
            <a:r>
              <a:rPr lang="en-US" dirty="0" err="1"/>
              <a:t>opção</a:t>
            </a:r>
            <a:r>
              <a:rPr lang="en-US" dirty="0"/>
              <a:t> </a:t>
            </a:r>
            <a:r>
              <a:rPr lang="en-US" dirty="0" err="1"/>
              <a:t>recomendada</a:t>
            </a:r>
            <a:r>
              <a:rPr lang="en-US" dirty="0"/>
              <a:t>, </a:t>
            </a:r>
            <a:r>
              <a:rPr lang="en-US" dirty="0" err="1"/>
              <a:t>podendo</a:t>
            </a:r>
            <a:r>
              <a:rPr lang="en-US" dirty="0"/>
              <a:t> utilizer o git tanto no git bash </a:t>
            </a:r>
            <a:r>
              <a:rPr lang="en-US" dirty="0" err="1"/>
              <a:t>quanto</a:t>
            </a:r>
            <a:r>
              <a:rPr lang="en-US" dirty="0"/>
              <a:t> no terminal.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– Mudar a </a:t>
            </a:r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gerenciamento</a:t>
            </a:r>
            <a:r>
              <a:rPr lang="en-US" dirty="0"/>
              <a:t> de </a:t>
            </a:r>
            <a:r>
              <a:rPr lang="en-US" dirty="0" err="1"/>
              <a:t>credenciais</a:t>
            </a:r>
            <a:r>
              <a:rPr lang="en-US" dirty="0"/>
              <a:t> para none. </a:t>
            </a: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o user que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trabalhando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– </a:t>
            </a:r>
            <a:r>
              <a:rPr lang="en-US" dirty="0" err="1"/>
              <a:t>Desmarcar</a:t>
            </a:r>
            <a:r>
              <a:rPr lang="en-US" dirty="0"/>
              <a:t> view Release Notes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421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EXERCÍCIO PARA PULLREQUEST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NOME -&gt; </a:t>
            </a:r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(Pull Request)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538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83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97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27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27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– Sistema de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versão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Github</a:t>
            </a:r>
            <a:r>
              <a:rPr lang="en-US" dirty="0"/>
              <a:t> – Um </a:t>
            </a:r>
            <a:r>
              <a:rPr lang="en-US" dirty="0" err="1"/>
              <a:t>Serviço</a:t>
            </a:r>
            <a:r>
              <a:rPr lang="en-US" dirty="0"/>
              <a:t> online de </a:t>
            </a:r>
            <a:r>
              <a:rPr lang="en-US" dirty="0" err="1"/>
              <a:t>hospedagem</a:t>
            </a:r>
            <a:r>
              <a:rPr lang="en-US" dirty="0"/>
              <a:t> de </a:t>
            </a:r>
            <a:r>
              <a:rPr lang="en-US" dirty="0" err="1"/>
              <a:t>projetos</a:t>
            </a:r>
            <a:r>
              <a:rPr lang="en-US" dirty="0"/>
              <a:t> </a:t>
            </a:r>
            <a:r>
              <a:rPr lang="en-US" dirty="0" err="1"/>
              <a:t>gerenciados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GIT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74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5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74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49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 | capitulo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5.jpeg"/><Relationship Id="rId4" Type="http://schemas.openxmlformats.org/officeDocument/2006/relationships/hyperlink" Target="https://www.simplilearn.com/tutorials/git-tutorial/what-is-g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Aula 1 - Introdução GIT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Como utilizar versionamento com </a:t>
            </a:r>
            <a:r>
              <a:rPr lang="pt-BR" sz="130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endParaRPr sz="13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Principais Conceitos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3611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F96F7E-1C7B-C125-73E5-E53D8E49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7" y="792707"/>
            <a:ext cx="56864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538ECD-B099-CF5E-67F0-239844FD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259165"/>
            <a:ext cx="6496050" cy="10477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DC8DA3-2756-A355-85CE-5312D3801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"/>
          <a:stretch/>
        </p:blipFill>
        <p:spPr>
          <a:xfrm>
            <a:off x="488227" y="2076236"/>
            <a:ext cx="8167545" cy="2790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B95F6AB-E0CC-5B05-C7DC-049F527D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99" y="4867061"/>
            <a:ext cx="609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Por onde começar?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158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413234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Verificar se já temos 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instalado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4" name="Google Shape;72;p15">
            <a:extLst>
              <a:ext uri="{FF2B5EF4-FFF2-40B4-BE49-F238E27FC236}">
                <a16:creationId xmlns:a16="http://schemas.microsoft.com/office/drawing/2014/main" id="{305B5B79-57A2-0860-2CD0-39644504D3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33" y="775754"/>
            <a:ext cx="7384901" cy="386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84C3AC1-EE40-94B4-773A-CFB9033B2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69" y="923806"/>
            <a:ext cx="7185798" cy="37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1F9F0B08-4037-B186-C8E0-CCB6E11F5E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451" y="-190616"/>
            <a:ext cx="2112549" cy="1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Instalação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BE9927B-0044-3A42-4EA8-2C5342DB5D8C}"/>
              </a:ext>
            </a:extLst>
          </p:cNvPr>
          <p:cNvGrpSpPr/>
          <p:nvPr/>
        </p:nvGrpSpPr>
        <p:grpSpPr>
          <a:xfrm>
            <a:off x="331838" y="1433807"/>
            <a:ext cx="3101650" cy="788297"/>
            <a:chOff x="418682" y="961858"/>
            <a:chExt cx="3101650" cy="788297"/>
          </a:xfrm>
        </p:grpSpPr>
        <p:pic>
          <p:nvPicPr>
            <p:cNvPr id="2" name="Google Shape;70;p15">
              <a:extLst>
                <a:ext uri="{FF2B5EF4-FFF2-40B4-BE49-F238E27FC236}">
                  <a16:creationId xmlns:a16="http://schemas.microsoft.com/office/drawing/2014/main" id="{DC5D48FF-0E74-7DFB-D0C0-067E98C593A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8682" y="961858"/>
              <a:ext cx="3101650" cy="788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60;p14">
              <a:extLst>
                <a:ext uri="{FF2B5EF4-FFF2-40B4-BE49-F238E27FC236}">
                  <a16:creationId xmlns:a16="http://schemas.microsoft.com/office/drawing/2014/main" id="{95C87C07-C2F2-F1C8-30F6-C3E2F805688F}"/>
                </a:ext>
              </a:extLst>
            </p:cNvPr>
            <p:cNvSpPr txBox="1"/>
            <p:nvPr/>
          </p:nvSpPr>
          <p:spPr>
            <a:xfrm>
              <a:off x="920973" y="1140577"/>
              <a:ext cx="2097068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https://git-scm.com/</a:t>
              </a:r>
              <a:endParaRPr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pic>
        <p:nvPicPr>
          <p:cNvPr id="24" name="Google Shape;72;p15">
            <a:extLst>
              <a:ext uri="{FF2B5EF4-FFF2-40B4-BE49-F238E27FC236}">
                <a16:creationId xmlns:a16="http://schemas.microsoft.com/office/drawing/2014/main" id="{305B5B79-57A2-0860-2CD0-39644504D38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118" y="715297"/>
            <a:ext cx="5199044" cy="413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923980-6A83-2F6F-6C0A-B9961324F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117" y="865708"/>
            <a:ext cx="5043103" cy="39835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85B035-A5EC-EA49-FE93-566F853CA95E}"/>
              </a:ext>
            </a:extLst>
          </p:cNvPr>
          <p:cNvGrpSpPr/>
          <p:nvPr/>
        </p:nvGrpSpPr>
        <p:grpSpPr>
          <a:xfrm>
            <a:off x="770579" y="2857500"/>
            <a:ext cx="2098892" cy="1311806"/>
            <a:chOff x="409200" y="45593"/>
            <a:chExt cx="1953000" cy="1220625"/>
          </a:xfrm>
        </p:grpSpPr>
        <p:pic>
          <p:nvPicPr>
            <p:cNvPr id="12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2CEC587C-5DEF-EDCE-EEAB-511EA65FB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73"/>
            <a:stretch/>
          </p:blipFill>
          <p:spPr bwMode="auto">
            <a:xfrm>
              <a:off x="409200" y="45593"/>
              <a:ext cx="9243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C04C5AA3-6C1C-B34A-B505-780A7BE1C1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27"/>
            <a:stretch/>
          </p:blipFill>
          <p:spPr bwMode="auto">
            <a:xfrm>
              <a:off x="1333500" y="45593"/>
              <a:ext cx="10287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6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Instalação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4" name="Google Shape;72;p15">
            <a:extLst>
              <a:ext uri="{FF2B5EF4-FFF2-40B4-BE49-F238E27FC236}">
                <a16:creationId xmlns:a16="http://schemas.microsoft.com/office/drawing/2014/main" id="{305B5B79-57A2-0860-2CD0-39644504D3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81" y="620974"/>
            <a:ext cx="2687007" cy="210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39F8EF37-DDE9-C865-D2F9-35990D0DE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81" y="690514"/>
            <a:ext cx="2604596" cy="2033367"/>
          </a:xfrm>
          <a:prstGeom prst="rect">
            <a:avLst/>
          </a:prstGeom>
        </p:spPr>
      </p:pic>
      <p:pic>
        <p:nvPicPr>
          <p:cNvPr id="32" name="Google Shape;72;p15">
            <a:extLst>
              <a:ext uri="{FF2B5EF4-FFF2-40B4-BE49-F238E27FC236}">
                <a16:creationId xmlns:a16="http://schemas.microsoft.com/office/drawing/2014/main" id="{43A17A48-2635-6B5B-45DC-8225F52DE7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55" y="620974"/>
            <a:ext cx="2687007" cy="210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72;p15">
            <a:extLst>
              <a:ext uri="{FF2B5EF4-FFF2-40B4-BE49-F238E27FC236}">
                <a16:creationId xmlns:a16="http://schemas.microsoft.com/office/drawing/2014/main" id="{E7ED4752-4EE2-A8CC-EFB6-85F51EFF76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763" y="620974"/>
            <a:ext cx="2687007" cy="210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72;p15">
            <a:extLst>
              <a:ext uri="{FF2B5EF4-FFF2-40B4-BE49-F238E27FC236}">
                <a16:creationId xmlns:a16="http://schemas.microsoft.com/office/drawing/2014/main" id="{65247C0F-49DB-FBDD-F7E8-8AECE95355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81" y="2793421"/>
            <a:ext cx="2687007" cy="210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72;p15">
            <a:extLst>
              <a:ext uri="{FF2B5EF4-FFF2-40B4-BE49-F238E27FC236}">
                <a16:creationId xmlns:a16="http://schemas.microsoft.com/office/drawing/2014/main" id="{4796A469-4BEB-D5B9-44EA-F3E84BEAE6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55" y="2793421"/>
            <a:ext cx="2687007" cy="210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C012686A-FB2F-3E3F-0A51-C4AC609B5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761" y="692306"/>
            <a:ext cx="2616438" cy="2049018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B71601BA-CA52-B27A-73A5-604C7B08E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829" y="699680"/>
            <a:ext cx="2616438" cy="2057280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0EED599-477F-F773-73D3-851188DE1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80" y="2860860"/>
            <a:ext cx="2604595" cy="2049088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C776F676-02DB-7833-20FB-AF7876601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855" y="2862961"/>
            <a:ext cx="2619344" cy="2033367"/>
          </a:xfrm>
          <a:prstGeom prst="rect">
            <a:avLst/>
          </a:prstGeom>
        </p:spPr>
      </p:pic>
      <p:pic>
        <p:nvPicPr>
          <p:cNvPr id="50" name="Google Shape;74;p15">
            <a:extLst>
              <a:ext uri="{FF2B5EF4-FFF2-40B4-BE49-F238E27FC236}">
                <a16:creationId xmlns:a16="http://schemas.microsoft.com/office/drawing/2014/main" id="{835D472E-B673-ECB6-F2A6-EF488FF7A18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4571" y="2966302"/>
            <a:ext cx="2112549" cy="176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189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48341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Primeiros comandos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50" name="Google Shape;74;p15">
            <a:extLst>
              <a:ext uri="{FF2B5EF4-FFF2-40B4-BE49-F238E27FC236}">
                <a16:creationId xmlns:a16="http://schemas.microsoft.com/office/drawing/2014/main" id="{835D472E-B673-ECB6-F2A6-EF488FF7A1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71" y="2966302"/>
            <a:ext cx="2112549" cy="1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8;p15">
            <a:extLst>
              <a:ext uri="{FF2B5EF4-FFF2-40B4-BE49-F238E27FC236}">
                <a16:creationId xmlns:a16="http://schemas.microsoft.com/office/drawing/2014/main" id="{18025880-5917-1AD2-5D7E-22D5914F7A9C}"/>
              </a:ext>
            </a:extLst>
          </p:cNvPr>
          <p:cNvSpPr txBox="1"/>
          <p:nvPr/>
        </p:nvSpPr>
        <p:spPr>
          <a:xfrm>
            <a:off x="1172495" y="1597874"/>
            <a:ext cx="52872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Abrir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bash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na raiz do projeto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3" name="Google Shape;205;p16">
            <a:extLst>
              <a:ext uri="{FF2B5EF4-FFF2-40B4-BE49-F238E27FC236}">
                <a16:creationId xmlns:a16="http://schemas.microsoft.com/office/drawing/2014/main" id="{53F7EE19-95E7-058C-556F-3324BF83E172}"/>
              </a:ext>
            </a:extLst>
          </p:cNvPr>
          <p:cNvSpPr/>
          <p:nvPr/>
        </p:nvSpPr>
        <p:spPr>
          <a:xfrm>
            <a:off x="919335" y="1691749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8;p15">
            <a:extLst>
              <a:ext uri="{FF2B5EF4-FFF2-40B4-BE49-F238E27FC236}">
                <a16:creationId xmlns:a16="http://schemas.microsoft.com/office/drawing/2014/main" id="{E6CDE477-F008-9425-125D-61C65A9BA59F}"/>
              </a:ext>
            </a:extLst>
          </p:cNvPr>
          <p:cNvSpPr txBox="1"/>
          <p:nvPr/>
        </p:nvSpPr>
        <p:spPr>
          <a:xfrm>
            <a:off x="1307895" y="1986249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init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5" name="Google Shape;205;p16">
            <a:extLst>
              <a:ext uri="{FF2B5EF4-FFF2-40B4-BE49-F238E27FC236}">
                <a16:creationId xmlns:a16="http://schemas.microsoft.com/office/drawing/2014/main" id="{BBDD2FF8-2E01-C2F8-6310-7452915E383F}"/>
              </a:ext>
            </a:extLst>
          </p:cNvPr>
          <p:cNvSpPr/>
          <p:nvPr/>
        </p:nvSpPr>
        <p:spPr>
          <a:xfrm>
            <a:off x="1054735" y="2080124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8;p15">
            <a:extLst>
              <a:ext uri="{FF2B5EF4-FFF2-40B4-BE49-F238E27FC236}">
                <a16:creationId xmlns:a16="http://schemas.microsoft.com/office/drawing/2014/main" id="{D6520E71-EE30-CE5D-5CB6-4760EA39E1EF}"/>
              </a:ext>
            </a:extLst>
          </p:cNvPr>
          <p:cNvSpPr txBox="1"/>
          <p:nvPr/>
        </p:nvSpPr>
        <p:spPr>
          <a:xfrm>
            <a:off x="1307895" y="2309384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status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7" name="Google Shape;205;p16">
            <a:extLst>
              <a:ext uri="{FF2B5EF4-FFF2-40B4-BE49-F238E27FC236}">
                <a16:creationId xmlns:a16="http://schemas.microsoft.com/office/drawing/2014/main" id="{29236041-48FB-6848-41D5-59DA2F668355}"/>
              </a:ext>
            </a:extLst>
          </p:cNvPr>
          <p:cNvSpPr/>
          <p:nvPr/>
        </p:nvSpPr>
        <p:spPr>
          <a:xfrm>
            <a:off x="1054735" y="2403259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;p15">
            <a:extLst>
              <a:ext uri="{FF2B5EF4-FFF2-40B4-BE49-F238E27FC236}">
                <a16:creationId xmlns:a16="http://schemas.microsoft.com/office/drawing/2014/main" id="{059AA7A8-74DF-A335-BA9F-EE16E58DDBE1}"/>
              </a:ext>
            </a:extLst>
          </p:cNvPr>
          <p:cNvSpPr txBox="1"/>
          <p:nvPr/>
        </p:nvSpPr>
        <p:spPr>
          <a:xfrm>
            <a:off x="1307895" y="2626681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add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.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9" name="Google Shape;205;p16">
            <a:extLst>
              <a:ext uri="{FF2B5EF4-FFF2-40B4-BE49-F238E27FC236}">
                <a16:creationId xmlns:a16="http://schemas.microsoft.com/office/drawing/2014/main" id="{05D4457C-4CFD-954D-3A74-B701B072106B}"/>
              </a:ext>
            </a:extLst>
          </p:cNvPr>
          <p:cNvSpPr/>
          <p:nvPr/>
        </p:nvSpPr>
        <p:spPr>
          <a:xfrm>
            <a:off x="1054735" y="2720556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118;p15">
            <a:extLst>
              <a:ext uri="{FF2B5EF4-FFF2-40B4-BE49-F238E27FC236}">
                <a16:creationId xmlns:a16="http://schemas.microsoft.com/office/drawing/2014/main" id="{82993944-049E-398C-4266-D694B6B61EB0}"/>
              </a:ext>
            </a:extLst>
          </p:cNvPr>
          <p:cNvSpPr txBox="1"/>
          <p:nvPr/>
        </p:nvSpPr>
        <p:spPr>
          <a:xfrm>
            <a:off x="1307895" y="2949816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commit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–m “Mensagem explicativa”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1" name="Google Shape;205;p16">
            <a:extLst>
              <a:ext uri="{FF2B5EF4-FFF2-40B4-BE49-F238E27FC236}">
                <a16:creationId xmlns:a16="http://schemas.microsoft.com/office/drawing/2014/main" id="{BE9E4825-D271-251F-6F63-1F2E0B3DB378}"/>
              </a:ext>
            </a:extLst>
          </p:cNvPr>
          <p:cNvSpPr/>
          <p:nvPr/>
        </p:nvSpPr>
        <p:spPr>
          <a:xfrm>
            <a:off x="1054735" y="3043691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18;p15">
            <a:extLst>
              <a:ext uri="{FF2B5EF4-FFF2-40B4-BE49-F238E27FC236}">
                <a16:creationId xmlns:a16="http://schemas.microsoft.com/office/drawing/2014/main" id="{3B8AE555-1B52-B80C-A4D2-E2AB2F37BA29}"/>
              </a:ext>
            </a:extLst>
          </p:cNvPr>
          <p:cNvSpPr txBox="1"/>
          <p:nvPr/>
        </p:nvSpPr>
        <p:spPr>
          <a:xfrm>
            <a:off x="1172495" y="3592436"/>
            <a:ext cx="52872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Configurando repositório Remoto</a:t>
            </a:r>
          </a:p>
        </p:txBody>
      </p:sp>
      <p:sp>
        <p:nvSpPr>
          <p:cNvPr id="27" name="Google Shape;205;p16">
            <a:extLst>
              <a:ext uri="{FF2B5EF4-FFF2-40B4-BE49-F238E27FC236}">
                <a16:creationId xmlns:a16="http://schemas.microsoft.com/office/drawing/2014/main" id="{8CF1028E-BB85-7B4C-4A1A-91F7878F2A5C}"/>
              </a:ext>
            </a:extLst>
          </p:cNvPr>
          <p:cNvSpPr/>
          <p:nvPr/>
        </p:nvSpPr>
        <p:spPr>
          <a:xfrm>
            <a:off x="919335" y="3686311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118;p15">
            <a:extLst>
              <a:ext uri="{FF2B5EF4-FFF2-40B4-BE49-F238E27FC236}">
                <a16:creationId xmlns:a16="http://schemas.microsoft.com/office/drawing/2014/main" id="{816EAF82-D39E-2049-23B5-ABF5677DD51A}"/>
              </a:ext>
            </a:extLst>
          </p:cNvPr>
          <p:cNvSpPr txBox="1"/>
          <p:nvPr/>
        </p:nvSpPr>
        <p:spPr>
          <a:xfrm>
            <a:off x="1307895" y="3980811"/>
            <a:ext cx="560172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 remote add origin </a:t>
            </a:r>
            <a:r>
              <a:rPr lang="en-US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git@github.com:usuario</a:t>
            </a:r>
            <a:r>
              <a:rPr lang="en-US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/</a:t>
            </a:r>
            <a:r>
              <a:rPr lang="en-US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repositorio.git</a:t>
            </a:r>
            <a:endParaRPr lang="en-US"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9" name="Google Shape;205;p16">
            <a:extLst>
              <a:ext uri="{FF2B5EF4-FFF2-40B4-BE49-F238E27FC236}">
                <a16:creationId xmlns:a16="http://schemas.microsoft.com/office/drawing/2014/main" id="{3A13324A-D4D4-09F0-FDC9-2880A6EAA01E}"/>
              </a:ext>
            </a:extLst>
          </p:cNvPr>
          <p:cNvSpPr/>
          <p:nvPr/>
        </p:nvSpPr>
        <p:spPr>
          <a:xfrm>
            <a:off x="1054735" y="4074686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204;p16">
            <a:extLst>
              <a:ext uri="{FF2B5EF4-FFF2-40B4-BE49-F238E27FC236}">
                <a16:creationId xmlns:a16="http://schemas.microsoft.com/office/drawing/2014/main" id="{C3AD8822-7261-9C87-2423-60003B496E78}"/>
              </a:ext>
            </a:extLst>
          </p:cNvPr>
          <p:cNvSpPr/>
          <p:nvPr/>
        </p:nvSpPr>
        <p:spPr>
          <a:xfrm flipV="1">
            <a:off x="552179" y="3382757"/>
            <a:ext cx="4975669" cy="45719"/>
          </a:xfrm>
          <a:custGeom>
            <a:avLst/>
            <a:gdLst/>
            <a:ahLst/>
            <a:cxnLst/>
            <a:rect l="l" t="t" r="r" b="b"/>
            <a:pathLst>
              <a:path w="284954" h="1" fill="none" extrusionOk="0">
                <a:moveTo>
                  <a:pt x="0" y="0"/>
                </a:moveTo>
                <a:lnTo>
                  <a:pt x="284954" y="0"/>
                </a:lnTo>
              </a:path>
            </a:pathLst>
          </a:custGeom>
          <a:noFill/>
          <a:ln w="10150" cap="flat" cmpd="sng">
            <a:solidFill>
              <a:srgbClr val="A6F750"/>
            </a:solidFill>
            <a:prstDash val="solid"/>
            <a:miter lim="1625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118;p15">
            <a:extLst>
              <a:ext uri="{FF2B5EF4-FFF2-40B4-BE49-F238E27FC236}">
                <a16:creationId xmlns:a16="http://schemas.microsoft.com/office/drawing/2014/main" id="{07AE3898-70AD-E4C4-0B1B-0932D34A76ED}"/>
              </a:ext>
            </a:extLst>
          </p:cNvPr>
          <p:cNvSpPr txBox="1"/>
          <p:nvPr/>
        </p:nvSpPr>
        <p:spPr>
          <a:xfrm>
            <a:off x="1307895" y="4298108"/>
            <a:ext cx="560172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 push –u origin main</a:t>
            </a:r>
          </a:p>
        </p:txBody>
      </p:sp>
      <p:sp>
        <p:nvSpPr>
          <p:cNvPr id="32" name="Google Shape;205;p16">
            <a:extLst>
              <a:ext uri="{FF2B5EF4-FFF2-40B4-BE49-F238E27FC236}">
                <a16:creationId xmlns:a16="http://schemas.microsoft.com/office/drawing/2014/main" id="{522DDF89-2FAC-C5CB-B8AB-5ECC0EA5D23D}"/>
              </a:ext>
            </a:extLst>
          </p:cNvPr>
          <p:cNvSpPr/>
          <p:nvPr/>
        </p:nvSpPr>
        <p:spPr>
          <a:xfrm>
            <a:off x="1054735" y="4391983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212;p16">
            <a:extLst>
              <a:ext uri="{FF2B5EF4-FFF2-40B4-BE49-F238E27FC236}">
                <a16:creationId xmlns:a16="http://schemas.microsoft.com/office/drawing/2014/main" id="{C480C6B6-FFC6-36AA-02AB-8250792050F8}"/>
              </a:ext>
            </a:extLst>
          </p:cNvPr>
          <p:cNvGrpSpPr/>
          <p:nvPr/>
        </p:nvGrpSpPr>
        <p:grpSpPr>
          <a:xfrm>
            <a:off x="5527848" y="3811011"/>
            <a:ext cx="642382" cy="359145"/>
            <a:chOff x="262425" y="883175"/>
            <a:chExt cx="6970925" cy="3897325"/>
          </a:xfrm>
        </p:grpSpPr>
        <p:sp>
          <p:nvSpPr>
            <p:cNvPr id="34" name="Google Shape;213;p16">
              <a:extLst>
                <a:ext uri="{FF2B5EF4-FFF2-40B4-BE49-F238E27FC236}">
                  <a16:creationId xmlns:a16="http://schemas.microsoft.com/office/drawing/2014/main" id="{3420D068-1B22-721C-AE28-CD701345AD10}"/>
                </a:ext>
              </a:extLst>
            </p:cNvPr>
            <p:cNvSpPr/>
            <p:nvPr/>
          </p:nvSpPr>
          <p:spPr>
            <a:xfrm>
              <a:off x="446079" y="883175"/>
              <a:ext cx="6787271" cy="1688022"/>
            </a:xfrm>
            <a:custGeom>
              <a:avLst/>
              <a:gdLst/>
              <a:ahLst/>
              <a:cxnLst/>
              <a:rect l="l" t="t" r="r" b="b"/>
              <a:pathLst>
                <a:path w="271491" h="67521" extrusionOk="0">
                  <a:moveTo>
                    <a:pt x="4106" y="0"/>
                  </a:moveTo>
                  <a:cubicBezTo>
                    <a:pt x="1837" y="0"/>
                    <a:pt x="1" y="1729"/>
                    <a:pt x="1" y="3997"/>
                  </a:cubicBezTo>
                  <a:lnTo>
                    <a:pt x="1" y="63416"/>
                  </a:lnTo>
                  <a:cubicBezTo>
                    <a:pt x="1" y="65684"/>
                    <a:pt x="1837" y="67521"/>
                    <a:pt x="4106" y="67521"/>
                  </a:cubicBezTo>
                  <a:lnTo>
                    <a:pt x="267385" y="67521"/>
                  </a:lnTo>
                  <a:cubicBezTo>
                    <a:pt x="269654" y="67521"/>
                    <a:pt x="271490" y="65684"/>
                    <a:pt x="271490" y="63416"/>
                  </a:cubicBezTo>
                  <a:lnTo>
                    <a:pt x="271490" y="3997"/>
                  </a:lnTo>
                  <a:cubicBezTo>
                    <a:pt x="271490" y="1729"/>
                    <a:pt x="269654" y="0"/>
                    <a:pt x="26738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/>
                <a:t>SSH</a:t>
              </a:r>
              <a:endParaRPr sz="1050" dirty="0"/>
            </a:p>
          </p:txBody>
        </p:sp>
        <p:sp>
          <p:nvSpPr>
            <p:cNvPr id="35" name="Google Shape;214;p16">
              <a:extLst>
                <a:ext uri="{FF2B5EF4-FFF2-40B4-BE49-F238E27FC236}">
                  <a16:creationId xmlns:a16="http://schemas.microsoft.com/office/drawing/2014/main" id="{0EF18FA1-FFE2-A271-2A67-4ABFB5421B16}"/>
                </a:ext>
              </a:extLst>
            </p:cNvPr>
            <p:cNvSpPr/>
            <p:nvPr/>
          </p:nvSpPr>
          <p:spPr>
            <a:xfrm>
              <a:off x="462275" y="2571175"/>
              <a:ext cx="25" cy="1809600"/>
            </a:xfrm>
            <a:custGeom>
              <a:avLst/>
              <a:gdLst/>
              <a:ahLst/>
              <a:cxnLst/>
              <a:rect l="l" t="t" r="r" b="b"/>
              <a:pathLst>
                <a:path w="1" h="72384" fill="none" extrusionOk="0">
                  <a:moveTo>
                    <a:pt x="1" y="1"/>
                  </a:moveTo>
                  <a:lnTo>
                    <a:pt x="1" y="72383"/>
                  </a:lnTo>
                </a:path>
              </a:pathLst>
            </a:custGeom>
            <a:noFill/>
            <a:ln w="9525" cap="flat" cmpd="sng">
              <a:solidFill>
                <a:srgbClr val="A6F750"/>
              </a:solidFill>
              <a:prstDash val="dash"/>
              <a:miter lim="1080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;p16">
              <a:extLst>
                <a:ext uri="{FF2B5EF4-FFF2-40B4-BE49-F238E27FC236}">
                  <a16:creationId xmlns:a16="http://schemas.microsoft.com/office/drawing/2014/main" id="{B554EE88-C1D3-39CC-AA72-BA780BC631CD}"/>
                </a:ext>
              </a:extLst>
            </p:cNvPr>
            <p:cNvSpPr/>
            <p:nvPr/>
          </p:nvSpPr>
          <p:spPr>
            <a:xfrm>
              <a:off x="262425" y="4380750"/>
              <a:ext cx="399750" cy="399750"/>
            </a:xfrm>
            <a:custGeom>
              <a:avLst/>
              <a:gdLst/>
              <a:ahLst/>
              <a:cxnLst/>
              <a:rect l="l" t="t" r="r" b="b"/>
              <a:pathLst>
                <a:path w="15990" h="15990" extrusionOk="0">
                  <a:moveTo>
                    <a:pt x="7995" y="0"/>
                  </a:moveTo>
                  <a:cubicBezTo>
                    <a:pt x="3565" y="0"/>
                    <a:pt x="0" y="3565"/>
                    <a:pt x="0" y="7995"/>
                  </a:cubicBezTo>
                  <a:cubicBezTo>
                    <a:pt x="0" y="12424"/>
                    <a:pt x="3565" y="15989"/>
                    <a:pt x="7995" y="15989"/>
                  </a:cubicBezTo>
                  <a:cubicBezTo>
                    <a:pt x="12424" y="15989"/>
                    <a:pt x="15989" y="12424"/>
                    <a:pt x="15989" y="7995"/>
                  </a:cubicBezTo>
                  <a:cubicBezTo>
                    <a:pt x="15989" y="3565"/>
                    <a:pt x="12424" y="0"/>
                    <a:pt x="799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217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Prof. Romero Florentino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030" name="Picture 6" descr="graduation Icon 3820784">
            <a:extLst>
              <a:ext uri="{FF2B5EF4-FFF2-40B4-BE49-F238E27FC236}">
                <a16:creationId xmlns:a16="http://schemas.microsoft.com/office/drawing/2014/main" id="{1DCA1188-2EF1-CE6F-8C91-F0E646E6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08" y="21643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studying Icon 1314986">
            <a:extLst>
              <a:ext uri="{FF2B5EF4-FFF2-40B4-BE49-F238E27FC236}">
                <a16:creationId xmlns:a16="http://schemas.microsoft.com/office/drawing/2014/main" id="{979CD194-7440-E637-79C7-8DCA1BF6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1643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udying Icon 4206450">
            <a:extLst>
              <a:ext uri="{FF2B5EF4-FFF2-40B4-BE49-F238E27FC236}">
                <a16:creationId xmlns:a16="http://schemas.microsoft.com/office/drawing/2014/main" id="{46C4387B-6184-DB73-B9B2-8FE0B19B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392" y="21643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492779-1CE0-53A0-CA03-BC81DAC969D0}"/>
              </a:ext>
            </a:extLst>
          </p:cNvPr>
          <p:cNvSpPr txBox="1"/>
          <p:nvPr/>
        </p:nvSpPr>
        <p:spPr>
          <a:xfrm>
            <a:off x="116514" y="4245074"/>
            <a:ext cx="25111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Engenheiro Químico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em Engenharia Química (Unicamp)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0368D2-F9D9-9EB3-8CA7-A69820F4572A}"/>
              </a:ext>
            </a:extLst>
          </p:cNvPr>
          <p:cNvSpPr txBox="1"/>
          <p:nvPr/>
        </p:nvSpPr>
        <p:spPr>
          <a:xfrm>
            <a:off x="3190164" y="4398962"/>
            <a:ext cx="27636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Pós-Doc UFES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Professor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CCC5B8-019B-2B44-D8B0-5288667B2F7E}"/>
              </a:ext>
            </a:extLst>
          </p:cNvPr>
          <p:cNvSpPr txBox="1"/>
          <p:nvPr/>
        </p:nvSpPr>
        <p:spPr>
          <a:xfrm>
            <a:off x="6390056" y="4552850"/>
            <a:ext cx="2763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 Aplicada - IFG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C789889-FD25-382F-5948-99FE096D9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279" y="138175"/>
            <a:ext cx="3386667" cy="190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465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Prof. Romero Florentino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030" name="Picture 6" descr="graduation Icon 3820784">
            <a:extLst>
              <a:ext uri="{FF2B5EF4-FFF2-40B4-BE49-F238E27FC236}">
                <a16:creationId xmlns:a16="http://schemas.microsoft.com/office/drawing/2014/main" id="{1DCA1188-2EF1-CE6F-8C91-F0E646E6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182" y="608152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studying Icon 1314986">
            <a:extLst>
              <a:ext uri="{FF2B5EF4-FFF2-40B4-BE49-F238E27FC236}">
                <a16:creationId xmlns:a16="http://schemas.microsoft.com/office/drawing/2014/main" id="{979CD194-7440-E637-79C7-8DCA1BF6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67062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udying Icon 4206450">
            <a:extLst>
              <a:ext uri="{FF2B5EF4-FFF2-40B4-BE49-F238E27FC236}">
                <a16:creationId xmlns:a16="http://schemas.microsoft.com/office/drawing/2014/main" id="{46C4387B-6184-DB73-B9B2-8FE0B19B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15085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492779-1CE0-53A0-CA03-BC81DAC969D0}"/>
              </a:ext>
            </a:extLst>
          </p:cNvPr>
          <p:cNvSpPr txBox="1"/>
          <p:nvPr/>
        </p:nvSpPr>
        <p:spPr>
          <a:xfrm>
            <a:off x="5977397" y="897246"/>
            <a:ext cx="25111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Engenheiro Químico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em Engenharia Química (Unicamp)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0368D2-F9D9-9EB3-8CA7-A69820F4572A}"/>
              </a:ext>
            </a:extLst>
          </p:cNvPr>
          <p:cNvSpPr txBox="1"/>
          <p:nvPr/>
        </p:nvSpPr>
        <p:spPr>
          <a:xfrm>
            <a:off x="5851154" y="2308764"/>
            <a:ext cx="27636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Pós-Doc UFES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Professor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CCC5B8-019B-2B44-D8B0-5288667B2F7E}"/>
              </a:ext>
            </a:extLst>
          </p:cNvPr>
          <p:cNvSpPr txBox="1"/>
          <p:nvPr/>
        </p:nvSpPr>
        <p:spPr>
          <a:xfrm>
            <a:off x="5951077" y="3942888"/>
            <a:ext cx="2763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 Aplicada - IFG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C789889-FD25-382F-5948-99FE096D9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56" y="1600115"/>
            <a:ext cx="3780228" cy="2126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49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3ED849-8E2A-CCE9-5577-F7B4B87D272D}"/>
              </a:ext>
            </a:extLst>
          </p:cNvPr>
          <p:cNvSpPr/>
          <p:nvPr/>
        </p:nvSpPr>
        <p:spPr>
          <a:xfrm>
            <a:off x="495957" y="1540328"/>
            <a:ext cx="3780227" cy="22043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Prof. Allan Suzuki</a:t>
            </a:r>
          </a:p>
        </p:txBody>
      </p:sp>
      <p:pic>
        <p:nvPicPr>
          <p:cNvPr id="1030" name="Picture 6" descr="graduation Icon 3820784">
            <a:extLst>
              <a:ext uri="{FF2B5EF4-FFF2-40B4-BE49-F238E27FC236}">
                <a16:creationId xmlns:a16="http://schemas.microsoft.com/office/drawing/2014/main" id="{1DCA1188-2EF1-CE6F-8C91-F0E646E6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182" y="608152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udying Icon 4206450">
            <a:extLst>
              <a:ext uri="{FF2B5EF4-FFF2-40B4-BE49-F238E27FC236}">
                <a16:creationId xmlns:a16="http://schemas.microsoft.com/office/drawing/2014/main" id="{46C4387B-6184-DB73-B9B2-8FE0B19B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15085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492779-1CE0-53A0-CA03-BC81DAC969D0}"/>
              </a:ext>
            </a:extLst>
          </p:cNvPr>
          <p:cNvSpPr txBox="1"/>
          <p:nvPr/>
        </p:nvSpPr>
        <p:spPr>
          <a:xfrm>
            <a:off x="5977397" y="897246"/>
            <a:ext cx="2511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Engenheiro Mecânico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(USP)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0368D2-F9D9-9EB3-8CA7-A69820F4572A}"/>
              </a:ext>
            </a:extLst>
          </p:cNvPr>
          <p:cNvSpPr txBox="1"/>
          <p:nvPr/>
        </p:nvSpPr>
        <p:spPr>
          <a:xfrm>
            <a:off x="5851154" y="2308764"/>
            <a:ext cx="27636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HUGO BOSS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CCC5B8-019B-2B44-D8B0-5288667B2F7E}"/>
              </a:ext>
            </a:extLst>
          </p:cNvPr>
          <p:cNvSpPr txBox="1"/>
          <p:nvPr/>
        </p:nvSpPr>
        <p:spPr>
          <a:xfrm>
            <a:off x="5951077" y="3942888"/>
            <a:ext cx="2763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LLM entusiasta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90E8784-3DD2-3379-9B51-70877E1F2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472" y="1540328"/>
            <a:ext cx="2836123" cy="2188030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9" name="Picture 7" descr="studying Icon 1314986">
            <a:extLst>
              <a:ext uri="{FF2B5EF4-FFF2-40B4-BE49-F238E27FC236}">
                <a16:creationId xmlns:a16="http://schemas.microsoft.com/office/drawing/2014/main" id="{26D0DD21-8725-BA61-1CB9-7F530EA8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67062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Problemática das versões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1F9F0B08-4037-B186-C8E0-CCB6E11F5E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71" y="2966302"/>
            <a:ext cx="2112549" cy="17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2;p15">
            <a:extLst>
              <a:ext uri="{FF2B5EF4-FFF2-40B4-BE49-F238E27FC236}">
                <a16:creationId xmlns:a16="http://schemas.microsoft.com/office/drawing/2014/main" id="{8217AD22-E229-799E-ABC3-83802A9663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890" y="1156439"/>
            <a:ext cx="6086782" cy="180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8BFA8D-4E6A-2054-90C5-78BCFD872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890" y="1223227"/>
            <a:ext cx="59055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Git</a:t>
            </a: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| GitHub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280;p16">
            <a:extLst>
              <a:ext uri="{FF2B5EF4-FFF2-40B4-BE49-F238E27FC236}">
                <a16:creationId xmlns:a16="http://schemas.microsoft.com/office/drawing/2014/main" id="{20A3D5C9-58B0-CD8D-DD8A-6EACE5694DF8}"/>
              </a:ext>
            </a:extLst>
          </p:cNvPr>
          <p:cNvSpPr txBox="1"/>
          <p:nvPr/>
        </p:nvSpPr>
        <p:spPr>
          <a:xfrm>
            <a:off x="1118079" y="1539272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Oque é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" name="Google Shape;280;p16">
            <a:extLst>
              <a:ext uri="{FF2B5EF4-FFF2-40B4-BE49-F238E27FC236}">
                <a16:creationId xmlns:a16="http://schemas.microsoft.com/office/drawing/2014/main" id="{7C9A3E15-A2A2-6E6C-DA9C-00B5879D6B4A}"/>
              </a:ext>
            </a:extLst>
          </p:cNvPr>
          <p:cNvSpPr txBox="1"/>
          <p:nvPr/>
        </p:nvSpPr>
        <p:spPr>
          <a:xfrm>
            <a:off x="1118079" y="2053007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Oque é GitHub?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F3C00A-7DB5-68A3-8055-37A10358C942}"/>
              </a:ext>
            </a:extLst>
          </p:cNvPr>
          <p:cNvSpPr txBox="1"/>
          <p:nvPr/>
        </p:nvSpPr>
        <p:spPr>
          <a:xfrm>
            <a:off x="702883" y="1600933"/>
            <a:ext cx="4645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==&gt;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D633B0-9F93-0278-D68B-723A010B4853}"/>
              </a:ext>
            </a:extLst>
          </p:cNvPr>
          <p:cNvSpPr txBox="1"/>
          <p:nvPr/>
        </p:nvSpPr>
        <p:spPr>
          <a:xfrm>
            <a:off x="702883" y="2114668"/>
            <a:ext cx="4645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==&gt;</a:t>
            </a:r>
            <a:endParaRPr lang="pt-P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8CD733D4-2605-AD46-0F9F-4DAECA8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56" y="628650"/>
            <a:ext cx="2971800" cy="116205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F165839-E00E-4325-17CE-852731631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32" y="2543387"/>
            <a:ext cx="3524250" cy="305752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4B64A672-C74D-9BB3-03D6-A789CC0FE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643" y="2543387"/>
            <a:ext cx="4238625" cy="29241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3622C6-A315-F3B7-BAFA-1E52D9EEBD87}"/>
              </a:ext>
            </a:extLst>
          </p:cNvPr>
          <p:cNvGrpSpPr/>
          <p:nvPr/>
        </p:nvGrpSpPr>
        <p:grpSpPr>
          <a:xfrm>
            <a:off x="409200" y="45593"/>
            <a:ext cx="1953000" cy="1220625"/>
            <a:chOff x="409200" y="45593"/>
            <a:chExt cx="1953000" cy="1220625"/>
          </a:xfrm>
        </p:grpSpPr>
        <p:pic>
          <p:nvPicPr>
            <p:cNvPr id="4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F9F35629-E178-55EF-F9ED-978ED877B8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73"/>
            <a:stretch/>
          </p:blipFill>
          <p:spPr bwMode="auto">
            <a:xfrm>
              <a:off x="409200" y="45593"/>
              <a:ext cx="9243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B21B3A69-8A8B-685B-B384-0F1B9A97E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27"/>
            <a:stretch/>
          </p:blipFill>
          <p:spPr bwMode="auto">
            <a:xfrm>
              <a:off x="1333500" y="45593"/>
              <a:ext cx="10287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309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F41F3D-0B16-F1F5-D638-E32B79F2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1" y="2414587"/>
            <a:ext cx="2619375" cy="885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EBDC67-6C05-6AF7-5662-957F080E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64" y="0"/>
            <a:ext cx="1419225" cy="1790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EADAA0-F88D-4E15-F6F5-E6728CA01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37" y="2558102"/>
            <a:ext cx="1419225" cy="2219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50B519-17A0-FF6C-1BBE-BA9B656B7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039" y="2558102"/>
            <a:ext cx="1419225" cy="22002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9A2155-498F-BA16-74AA-0DC3E883A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812" y="1777052"/>
            <a:ext cx="1457325" cy="7810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703065B-2CAA-D9C3-3C1C-85A6D3861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262" y="3567752"/>
            <a:ext cx="1114425" cy="228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4350DE-F83B-CB2B-8015-B6938AE03682}"/>
              </a:ext>
            </a:extLst>
          </p:cNvPr>
          <p:cNvGrpSpPr/>
          <p:nvPr/>
        </p:nvGrpSpPr>
        <p:grpSpPr>
          <a:xfrm>
            <a:off x="409200" y="45593"/>
            <a:ext cx="1953000" cy="1220625"/>
            <a:chOff x="409200" y="45593"/>
            <a:chExt cx="1953000" cy="1220625"/>
          </a:xfrm>
        </p:grpSpPr>
        <p:pic>
          <p:nvPicPr>
            <p:cNvPr id="7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DD7EC021-4363-B2CE-90E1-1B20BF8968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73"/>
            <a:stretch/>
          </p:blipFill>
          <p:spPr bwMode="auto">
            <a:xfrm>
              <a:off x="409200" y="45593"/>
              <a:ext cx="9243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1C2A2F87-D61A-3A4B-76E5-4424D9138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27"/>
            <a:stretch/>
          </p:blipFill>
          <p:spPr bwMode="auto">
            <a:xfrm>
              <a:off x="1333500" y="45593"/>
              <a:ext cx="10287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84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8FA61B6-4D37-E383-1A42-1DD812098061}"/>
              </a:ext>
            </a:extLst>
          </p:cNvPr>
          <p:cNvSpPr txBox="1"/>
          <p:nvPr/>
        </p:nvSpPr>
        <p:spPr>
          <a:xfrm>
            <a:off x="392871" y="-585156"/>
            <a:ext cx="435655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Uma ferramenta para “controle de versão”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943340-272E-BC85-C9A4-B41073932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443" y="604837"/>
            <a:ext cx="2867025" cy="11239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2098A4-6C3E-095E-5079-AF1B71185028}"/>
              </a:ext>
            </a:extLst>
          </p:cNvPr>
          <p:cNvSpPr txBox="1"/>
          <p:nvPr/>
        </p:nvSpPr>
        <p:spPr>
          <a:xfrm>
            <a:off x="210084" y="5284143"/>
            <a:ext cx="59723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solidFill>
                  <a:srgbClr val="A6F750"/>
                </a:solidFill>
                <a:latin typeface="Ubuntu Light"/>
                <a:ea typeface="Ubuntu Light"/>
                <a:cs typeface="Ubuntu Light"/>
              </a:defRPr>
            </a:lvl1pPr>
          </a:lstStyle>
          <a:p>
            <a:r>
              <a:rPr lang="pt-BR" dirty="0">
                <a:hlinkClick r:id="rId4"/>
              </a:rPr>
              <a:t>https://www.simplilearn.com/tutorials/git-tutorial/what-is-git</a:t>
            </a:r>
            <a:r>
              <a:rPr lang="pt-BR" dirty="0"/>
              <a:t> </a:t>
            </a:r>
          </a:p>
        </p:txBody>
      </p:sp>
      <p:pic>
        <p:nvPicPr>
          <p:cNvPr id="2050" name="Picture 2" descr="business">
            <a:extLst>
              <a:ext uri="{FF2B5EF4-FFF2-40B4-BE49-F238E27FC236}">
                <a16:creationId xmlns:a16="http://schemas.microsoft.com/office/drawing/2014/main" id="{B2D57A8C-DC9B-6182-48FC-50777A2C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0" y="2448927"/>
            <a:ext cx="4356551" cy="28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siness">
            <a:extLst>
              <a:ext uri="{FF2B5EF4-FFF2-40B4-BE49-F238E27FC236}">
                <a16:creationId xmlns:a16="http://schemas.microsoft.com/office/drawing/2014/main" id="{88A7BA62-E090-FA10-DE92-D60AC7DEF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2448926"/>
            <a:ext cx="4356552" cy="28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2C8E62-3524-52A4-3841-C04EFB234918}"/>
              </a:ext>
            </a:extLst>
          </p:cNvPr>
          <p:cNvGrpSpPr/>
          <p:nvPr/>
        </p:nvGrpSpPr>
        <p:grpSpPr>
          <a:xfrm>
            <a:off x="409200" y="45593"/>
            <a:ext cx="1953000" cy="1220625"/>
            <a:chOff x="409200" y="45593"/>
            <a:chExt cx="1953000" cy="1220625"/>
          </a:xfrm>
        </p:grpSpPr>
        <p:pic>
          <p:nvPicPr>
            <p:cNvPr id="5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6B52ED50-7534-A066-B492-A5B9902F1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73"/>
            <a:stretch/>
          </p:blipFill>
          <p:spPr bwMode="auto">
            <a:xfrm>
              <a:off x="409200" y="45593"/>
              <a:ext cx="9243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4353F783-9FC1-D00B-34F1-C10DFEC7F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27"/>
            <a:stretch/>
          </p:blipFill>
          <p:spPr bwMode="auto">
            <a:xfrm>
              <a:off x="1333500" y="45593"/>
              <a:ext cx="10287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93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Vantagens do versionamento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1F9F0B08-4037-B186-C8E0-CCB6E11F5E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71" y="2966302"/>
            <a:ext cx="2112549" cy="1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8;p15">
            <a:extLst>
              <a:ext uri="{FF2B5EF4-FFF2-40B4-BE49-F238E27FC236}">
                <a16:creationId xmlns:a16="http://schemas.microsoft.com/office/drawing/2014/main" id="{24F67FAA-E590-41C6-5CEA-B16BC5A9B72F}"/>
              </a:ext>
            </a:extLst>
          </p:cNvPr>
          <p:cNvSpPr txBox="1"/>
          <p:nvPr/>
        </p:nvSpPr>
        <p:spPr>
          <a:xfrm>
            <a:off x="1172495" y="1597874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Registrar alterações durante o desenvolvimento;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" name="Google Shape;205;p16">
            <a:extLst>
              <a:ext uri="{FF2B5EF4-FFF2-40B4-BE49-F238E27FC236}">
                <a16:creationId xmlns:a16="http://schemas.microsoft.com/office/drawing/2014/main" id="{08A1BA3E-A6B5-86DA-6C4F-47A260AC428A}"/>
              </a:ext>
            </a:extLst>
          </p:cNvPr>
          <p:cNvSpPr/>
          <p:nvPr/>
        </p:nvSpPr>
        <p:spPr>
          <a:xfrm>
            <a:off x="919335" y="1691749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18;p15">
            <a:extLst>
              <a:ext uri="{FF2B5EF4-FFF2-40B4-BE49-F238E27FC236}">
                <a16:creationId xmlns:a16="http://schemas.microsoft.com/office/drawing/2014/main" id="{EB922777-55D0-91BD-D3D1-683E9C06AFB5}"/>
              </a:ext>
            </a:extLst>
          </p:cNvPr>
          <p:cNvSpPr txBox="1"/>
          <p:nvPr/>
        </p:nvSpPr>
        <p:spPr>
          <a:xfrm>
            <a:off x="1172495" y="1921009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Desfazer alterações ou recuperar versões anteriores;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" name="Google Shape;205;p16">
            <a:extLst>
              <a:ext uri="{FF2B5EF4-FFF2-40B4-BE49-F238E27FC236}">
                <a16:creationId xmlns:a16="http://schemas.microsoft.com/office/drawing/2014/main" id="{C5B5151C-8A97-FCBE-8B59-784CED97C5DA}"/>
              </a:ext>
            </a:extLst>
          </p:cNvPr>
          <p:cNvSpPr/>
          <p:nvPr/>
        </p:nvSpPr>
        <p:spPr>
          <a:xfrm>
            <a:off x="919335" y="2014884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18;p15">
            <a:extLst>
              <a:ext uri="{FF2B5EF4-FFF2-40B4-BE49-F238E27FC236}">
                <a16:creationId xmlns:a16="http://schemas.microsoft.com/office/drawing/2014/main" id="{E8F44C77-6BA0-67C2-9EED-2D1C0A85E63D}"/>
              </a:ext>
            </a:extLst>
          </p:cNvPr>
          <p:cNvSpPr txBox="1"/>
          <p:nvPr/>
        </p:nvSpPr>
        <p:spPr>
          <a:xfrm>
            <a:off x="1172495" y="2244144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Sincronização de código em diferentes computadores;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3" name="Google Shape;205;p16">
            <a:extLst>
              <a:ext uri="{FF2B5EF4-FFF2-40B4-BE49-F238E27FC236}">
                <a16:creationId xmlns:a16="http://schemas.microsoft.com/office/drawing/2014/main" id="{A6D806F2-626A-7785-714D-547F937C5BBF}"/>
              </a:ext>
            </a:extLst>
          </p:cNvPr>
          <p:cNvSpPr/>
          <p:nvPr/>
        </p:nvSpPr>
        <p:spPr>
          <a:xfrm>
            <a:off x="919335" y="2338019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8;p15">
            <a:extLst>
              <a:ext uri="{FF2B5EF4-FFF2-40B4-BE49-F238E27FC236}">
                <a16:creationId xmlns:a16="http://schemas.microsoft.com/office/drawing/2014/main" id="{04F9C1BA-67EC-2D68-BF3B-E941FDECA8E6}"/>
              </a:ext>
            </a:extLst>
          </p:cNvPr>
          <p:cNvSpPr txBox="1"/>
          <p:nvPr/>
        </p:nvSpPr>
        <p:spPr>
          <a:xfrm>
            <a:off x="1172495" y="2567279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Facilitar trabalho em equipe;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5" name="Google Shape;205;p16">
            <a:extLst>
              <a:ext uri="{FF2B5EF4-FFF2-40B4-BE49-F238E27FC236}">
                <a16:creationId xmlns:a16="http://schemas.microsoft.com/office/drawing/2014/main" id="{3E0A3480-FA60-B9A6-FDD6-E8887FB9140D}"/>
              </a:ext>
            </a:extLst>
          </p:cNvPr>
          <p:cNvSpPr/>
          <p:nvPr/>
        </p:nvSpPr>
        <p:spPr>
          <a:xfrm>
            <a:off x="919335" y="2661154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8;p15">
            <a:extLst>
              <a:ext uri="{FF2B5EF4-FFF2-40B4-BE49-F238E27FC236}">
                <a16:creationId xmlns:a16="http://schemas.microsoft.com/office/drawing/2014/main" id="{CF2C92F7-93D5-AF10-3B6F-247B393F0353}"/>
              </a:ext>
            </a:extLst>
          </p:cNvPr>
          <p:cNvSpPr txBox="1"/>
          <p:nvPr/>
        </p:nvSpPr>
        <p:spPr>
          <a:xfrm>
            <a:off x="1172495" y="2877922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Separar versões;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7" name="Google Shape;205;p16">
            <a:extLst>
              <a:ext uri="{FF2B5EF4-FFF2-40B4-BE49-F238E27FC236}">
                <a16:creationId xmlns:a16="http://schemas.microsoft.com/office/drawing/2014/main" id="{8D9EC1AE-6E04-0070-134E-8D936F2F0BFE}"/>
              </a:ext>
            </a:extLst>
          </p:cNvPr>
          <p:cNvSpPr/>
          <p:nvPr/>
        </p:nvSpPr>
        <p:spPr>
          <a:xfrm>
            <a:off x="919335" y="2971797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;p15">
            <a:extLst>
              <a:ext uri="{FF2B5EF4-FFF2-40B4-BE49-F238E27FC236}">
                <a16:creationId xmlns:a16="http://schemas.microsoft.com/office/drawing/2014/main" id="{BA6D0B92-AE8E-2B8B-29F1-64074EEEA369}"/>
              </a:ext>
            </a:extLst>
          </p:cNvPr>
          <p:cNvSpPr txBox="1"/>
          <p:nvPr/>
        </p:nvSpPr>
        <p:spPr>
          <a:xfrm>
            <a:off x="1172495" y="3201057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Alterações sem medo;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9" name="Google Shape;205;p16">
            <a:extLst>
              <a:ext uri="{FF2B5EF4-FFF2-40B4-BE49-F238E27FC236}">
                <a16:creationId xmlns:a16="http://schemas.microsoft.com/office/drawing/2014/main" id="{D5B87D19-BE62-2942-DD5B-53700B5FB384}"/>
              </a:ext>
            </a:extLst>
          </p:cNvPr>
          <p:cNvSpPr/>
          <p:nvPr/>
        </p:nvSpPr>
        <p:spPr>
          <a:xfrm>
            <a:off x="919335" y="3294932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118;p15">
            <a:extLst>
              <a:ext uri="{FF2B5EF4-FFF2-40B4-BE49-F238E27FC236}">
                <a16:creationId xmlns:a16="http://schemas.microsoft.com/office/drawing/2014/main" id="{5002F107-AD37-ABE1-8617-0FF429D8C67C}"/>
              </a:ext>
            </a:extLst>
          </p:cNvPr>
          <p:cNvSpPr txBox="1"/>
          <p:nvPr/>
        </p:nvSpPr>
        <p:spPr>
          <a:xfrm>
            <a:off x="1172495" y="3524192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Histórico dos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Commits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1" name="Google Shape;205;p16">
            <a:extLst>
              <a:ext uri="{FF2B5EF4-FFF2-40B4-BE49-F238E27FC236}">
                <a16:creationId xmlns:a16="http://schemas.microsoft.com/office/drawing/2014/main" id="{0033187F-F4E2-19C8-736F-0DA139952BE9}"/>
              </a:ext>
            </a:extLst>
          </p:cNvPr>
          <p:cNvSpPr/>
          <p:nvPr/>
        </p:nvSpPr>
        <p:spPr>
          <a:xfrm>
            <a:off x="919335" y="3618067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8;p15">
            <a:extLst>
              <a:ext uri="{FF2B5EF4-FFF2-40B4-BE49-F238E27FC236}">
                <a16:creationId xmlns:a16="http://schemas.microsoft.com/office/drawing/2014/main" id="{980092A4-6664-5B52-4EEC-E82D0EC4CDAA}"/>
              </a:ext>
            </a:extLst>
          </p:cNvPr>
          <p:cNvSpPr txBox="1"/>
          <p:nvPr/>
        </p:nvSpPr>
        <p:spPr>
          <a:xfrm>
            <a:off x="1172495" y="3847327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Repositórios remotos funcionam como backups.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3" name="Google Shape;205;p16">
            <a:extLst>
              <a:ext uri="{FF2B5EF4-FFF2-40B4-BE49-F238E27FC236}">
                <a16:creationId xmlns:a16="http://schemas.microsoft.com/office/drawing/2014/main" id="{C1D753D2-3C04-1037-DAA2-8281147718F5}"/>
              </a:ext>
            </a:extLst>
          </p:cNvPr>
          <p:cNvSpPr/>
          <p:nvPr/>
        </p:nvSpPr>
        <p:spPr>
          <a:xfrm>
            <a:off x="919335" y="3941202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8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329</Words>
  <Application>Microsoft Office PowerPoint</Application>
  <PresentationFormat>On-screen Show (16:10)</PresentationFormat>
  <Paragraphs>65</Paragraphs>
  <Slides>18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Ubuntu</vt:lpstr>
      <vt:lpstr>Fira Code</vt:lpstr>
      <vt:lpstr>Times New Roman</vt:lpstr>
      <vt:lpstr>Fira Code Light</vt:lpstr>
      <vt:lpstr>Ubuntu Light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Roma</dc:creator>
  <cp:lastModifiedBy>Allan Suzuki</cp:lastModifiedBy>
  <cp:revision>10</cp:revision>
  <dcterms:modified xsi:type="dcterms:W3CDTF">2023-11-28T16:36:11Z</dcterms:modified>
</cp:coreProperties>
</file>